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00_0.xml" ContentType="application/vnd.ms-powerpoint.comments+xml"/>
  <Override PartName="/ppt/revisionInfo.xml" ContentType="application/vnd.ms-powerpoint.revisioninfo+xml"/>
  <Override PartName="/ppt/changesInfos/changesInfo1.xml" ContentType="application/vnd.ms-powerpoint.changes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370" r:id="rId2"/>
    <p:sldId id="373" r:id="rId3"/>
    <p:sldId id="372"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374" r:id="rId43"/>
    <p:sldId id="375" r:id="rId44"/>
    <p:sldId id="376" r:id="rId45"/>
    <p:sldId id="377" r:id="rId46"/>
    <p:sldId id="378" r:id="rId47"/>
    <p:sldId id="294"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5462E-E97B-DC89-6F7F-3DE2AADA0EA9}" v="3" dt="2022-11-15T14:20:43.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128"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126" Type="http://schemas.microsoft.com/office/2018/10/relationships/authors" Target="authors.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BBE5462E-E97B-DC89-6F7F-3DE2AADA0EA9}"/>
    <pc:docChg chg="mod">
      <pc:chgData name="Phan Thi Thu Hong (FE FPTU DN)" userId="S::hongptt11@fe.edu.vn::4d36b424-e1a9-4834-b8a6-b266a7cdd1c0" providerId="AD" clId="Web-{BBE5462E-E97B-DC89-6F7F-3DE2AADA0EA9}" dt="2022-11-15T14:20:43.606" v="2"/>
      <pc:docMkLst>
        <pc:docMk/>
      </pc:docMkLst>
      <pc:sldChg chg="addCm modCm">
        <pc:chgData name="Phan Thi Thu Hong (FE FPTU DN)" userId="S::hongptt11@fe.edu.vn::4d36b424-e1a9-4834-b8a6-b266a7cdd1c0" providerId="AD" clId="Web-{BBE5462E-E97B-DC89-6F7F-3DE2AADA0EA9}" dt="2022-11-15T14:20:43.606" v="2"/>
        <pc:sldMkLst>
          <pc:docMk/>
          <pc:sldMk cId="0" sldId="256"/>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7796545F-2359-4C4A-B5EE-54E30CE54521}" authorId="{F2615FEF-C003-BDE4-A30D-DBA9560B8F91}" created="2022-11-15T14:19:55.839">
    <pc:sldMkLst xmlns:pc="http://schemas.microsoft.com/office/powerpoint/2013/main/command">
      <pc:docMk/>
      <pc:sldMk cId="0" sldId="256"/>
    </pc:sldMkLst>
    <p188:replyLst>
      <p188:reply id="{7677E19B-BFC7-4E32-A9EC-DECE00903848}" authorId="{F2615FEF-C003-BDE4-A30D-DBA9560B8F91}" created="2022-11-15T14:20:43.606">
        <p188:txBody>
          <a:bodyPr/>
          <a:lstStyle/>
          <a:p>
            <a:r>
              <a:rPr lang="vi-VN"/>
              <a:t>Các slide chứa hình ảnh, không kèm giải thích</a:t>
            </a:r>
          </a:p>
        </p188:txBody>
      </p188:reply>
    </p188:replyLst>
    <p188:txBody>
      <a:bodyPr/>
      <a:lstStyle/>
      <a:p>
        <a:r>
          <a:rPr lang="vi-VN"/>
          <a:t>Thêm slide tiêu đề và learning goal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73d42cb4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73d42cb4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617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7950115fc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7950115fc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7950115fc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7950115fc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7950115fc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7950115fc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950115fc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950115fc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7950115fc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7950115fc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950115fc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7950115fc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7950115fc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7950115fc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950115fc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950115fc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950115fc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950115fc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7950115fc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7950115fc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73d42cb4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73d42cb4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566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950115fc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7950115fc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950115fc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7950115fc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7950115fc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7950115fc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950115fc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7950115fc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7950115fc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7950115fc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950115fc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7950115fc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9501169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79501169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795011693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795011693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95011693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95011693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95011693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79501169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73d42cb4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73d42cb4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003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795011693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79501169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795011693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795011693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795011693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795011693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95011693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795011693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795011693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795011693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795011693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795011693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95011693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795011693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795011693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79501169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795011693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795011693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95011693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795011693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950115f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950115f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95011693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95011693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795011693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795011693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795011693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795011693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950115f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950115f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950115fc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950115fc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950115fc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950115fc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950115fc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950115fc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950115fc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950115fc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18/10/relationships/comments" Target="../comments/modernComment_100_0.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nSpc>
                <a:spcPct val="115000"/>
              </a:lnSpc>
              <a:spcAft>
                <a:spcPts val="500"/>
              </a:spcAft>
              <a:buSzPts val="1100"/>
            </a:pPr>
            <a:r>
              <a:rPr lang="en-US" sz="3000" b="1" dirty="0">
                <a:solidFill>
                  <a:srgbClr val="010000"/>
                </a:solidFill>
              </a:rPr>
              <a:t>Common clustering algorithms</a:t>
            </a:r>
            <a:endParaRPr sz="3000" b="1" dirty="0">
              <a:solidFill>
                <a:srgbClr val="010000"/>
              </a:solidFill>
            </a:endParaRPr>
          </a:p>
        </p:txBody>
      </p:sp>
      <p:sp>
        <p:nvSpPr>
          <p:cNvPr id="738" name="Google Shape;738;p126"/>
          <p:cNvSpPr txBox="1">
            <a:spLocks noGrp="1"/>
          </p:cNvSpPr>
          <p:nvPr>
            <p:ph type="body" idx="1"/>
          </p:nvPr>
        </p:nvSpPr>
        <p:spPr>
          <a:xfrm>
            <a:off x="1363325" y="1586425"/>
            <a:ext cx="6358200" cy="2305200"/>
          </a:xfrm>
          <a:prstGeom prst="rect">
            <a:avLst/>
          </a:prstGeom>
        </p:spPr>
        <p:txBody>
          <a:bodyPr spcFirstLastPara="1" wrap="square" lIns="91425" tIns="91425" rIns="91425" bIns="91425" anchor="t" anchorCtr="0">
            <a:normAutofit/>
          </a:bodyPr>
          <a:lstStyle/>
          <a:p>
            <a:pPr marL="0" lvl="0" indent="0">
              <a:lnSpc>
                <a:spcPct val="150000"/>
              </a:lnSpc>
              <a:spcBef>
                <a:spcPts val="500"/>
              </a:spcBef>
              <a:buClr>
                <a:schemeClr val="dk1"/>
              </a:buClr>
              <a:buSzPts val="1100"/>
              <a:buNone/>
            </a:pPr>
            <a:r>
              <a:rPr lang="en-US" sz="2000" dirty="0" smtClean="0">
                <a:solidFill>
                  <a:schemeClr val="dk1"/>
                </a:solidFill>
              </a:rPr>
              <a:t>- </a:t>
            </a:r>
            <a:r>
              <a:rPr lang="en-US" sz="2000" dirty="0">
                <a:solidFill>
                  <a:schemeClr val="dk1"/>
                </a:solidFill>
              </a:rPr>
              <a:t>Hierarchical Agglomerative Clustering</a:t>
            </a:r>
          </a:p>
          <a:p>
            <a:pPr marL="0" lvl="0" indent="0">
              <a:lnSpc>
                <a:spcPct val="150000"/>
              </a:lnSpc>
              <a:spcBef>
                <a:spcPts val="500"/>
              </a:spcBef>
              <a:buClr>
                <a:schemeClr val="dk1"/>
              </a:buClr>
              <a:buSzPts val="1100"/>
              <a:buNone/>
            </a:pPr>
            <a:r>
              <a:rPr lang="en-US" sz="2000" dirty="0" smtClean="0">
                <a:solidFill>
                  <a:schemeClr val="dk1"/>
                </a:solidFill>
              </a:rPr>
              <a:t>- DBSCAN</a:t>
            </a:r>
          </a:p>
          <a:p>
            <a:pPr marL="0" lvl="0" indent="0">
              <a:lnSpc>
                <a:spcPct val="150000"/>
              </a:lnSpc>
              <a:spcBef>
                <a:spcPts val="500"/>
              </a:spcBef>
              <a:buClr>
                <a:schemeClr val="dk1"/>
              </a:buClr>
              <a:buSzPts val="1100"/>
              <a:buNone/>
            </a:pPr>
            <a:r>
              <a:rPr lang="en-US" sz="2000" dirty="0">
                <a:solidFill>
                  <a:schemeClr val="dk1"/>
                </a:solidFill>
              </a:rPr>
              <a:t>- </a:t>
            </a:r>
            <a:r>
              <a:rPr lang="en-US" sz="2000" dirty="0" smtClean="0">
                <a:solidFill>
                  <a:schemeClr val="dk1"/>
                </a:solidFill>
              </a:rPr>
              <a:t>Mean </a:t>
            </a:r>
            <a:r>
              <a:rPr lang="en-US" sz="2000" dirty="0">
                <a:solidFill>
                  <a:schemeClr val="dk1"/>
                </a:solidFill>
              </a:rPr>
              <a:t>Shift C</a:t>
            </a:r>
            <a:r>
              <a:rPr lang="en-US" sz="2000" dirty="0" smtClean="0">
                <a:solidFill>
                  <a:schemeClr val="dk1"/>
                </a:solidFill>
              </a:rPr>
              <a:t>lustering</a:t>
            </a:r>
            <a:endParaRPr lang="en-US" sz="2000"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36534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91" name="Google Shape;91;p19"/>
          <p:cNvPicPr preferRelativeResize="0"/>
          <p:nvPr/>
        </p:nvPicPr>
        <p:blipFill rotWithShape="1">
          <a:blip r:embed="rId3">
            <a:alphaModFix/>
          </a:blip>
          <a:srcRect l="1608" t="23494" r="15458"/>
          <a:stretch/>
        </p:blipFill>
        <p:spPr>
          <a:xfrm>
            <a:off x="375500" y="1017725"/>
            <a:ext cx="7957955"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97" name="Google Shape;97;p20"/>
          <p:cNvPicPr preferRelativeResize="0"/>
          <p:nvPr/>
        </p:nvPicPr>
        <p:blipFill rotWithShape="1">
          <a:blip r:embed="rId3">
            <a:alphaModFix/>
          </a:blip>
          <a:srcRect l="1450" t="22636" r="16581"/>
          <a:stretch/>
        </p:blipFill>
        <p:spPr>
          <a:xfrm>
            <a:off x="375500" y="1017725"/>
            <a:ext cx="777786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03" name="Google Shape;103;p21"/>
          <p:cNvPicPr preferRelativeResize="0"/>
          <p:nvPr/>
        </p:nvPicPr>
        <p:blipFill rotWithShape="1">
          <a:blip r:embed="rId3">
            <a:alphaModFix/>
          </a:blip>
          <a:srcRect l="1447" t="23780" r="16745"/>
          <a:stretch/>
        </p:blipFill>
        <p:spPr>
          <a:xfrm>
            <a:off x="386075" y="1017725"/>
            <a:ext cx="7879300"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09" name="Google Shape;109;p22"/>
          <p:cNvPicPr preferRelativeResize="0"/>
          <p:nvPr/>
        </p:nvPicPr>
        <p:blipFill rotWithShape="1">
          <a:blip r:embed="rId3">
            <a:alphaModFix/>
          </a:blip>
          <a:srcRect l="1609" t="23780" r="16261"/>
          <a:stretch/>
        </p:blipFill>
        <p:spPr>
          <a:xfrm>
            <a:off x="387875" y="1070950"/>
            <a:ext cx="7808272" cy="40725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15" name="Google Shape;115;p23"/>
          <p:cNvPicPr preferRelativeResize="0"/>
          <p:nvPr/>
        </p:nvPicPr>
        <p:blipFill rotWithShape="1">
          <a:blip r:embed="rId3">
            <a:alphaModFix/>
          </a:blip>
          <a:srcRect l="807" t="23494" r="15942"/>
          <a:stretch/>
        </p:blipFill>
        <p:spPr>
          <a:xfrm>
            <a:off x="311700" y="1017725"/>
            <a:ext cx="798887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21" name="Google Shape;121;p24"/>
          <p:cNvPicPr preferRelativeResize="0"/>
          <p:nvPr/>
        </p:nvPicPr>
        <p:blipFill rotWithShape="1">
          <a:blip r:embed="rId3">
            <a:alphaModFix/>
          </a:blip>
          <a:srcRect l="1289" t="23206" r="16581"/>
          <a:stretch/>
        </p:blipFill>
        <p:spPr>
          <a:xfrm>
            <a:off x="311700" y="1017725"/>
            <a:ext cx="7851291"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27" name="Google Shape;127;p25"/>
          <p:cNvPicPr preferRelativeResize="0"/>
          <p:nvPr/>
        </p:nvPicPr>
        <p:blipFill rotWithShape="1">
          <a:blip r:embed="rId3">
            <a:alphaModFix/>
          </a:blip>
          <a:srcRect l="1130" t="23780" r="15778"/>
          <a:stretch/>
        </p:blipFill>
        <p:spPr>
          <a:xfrm>
            <a:off x="363075" y="1017725"/>
            <a:ext cx="800338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33" name="Google Shape;133;p26"/>
          <p:cNvPicPr preferRelativeResize="0"/>
          <p:nvPr/>
        </p:nvPicPr>
        <p:blipFill rotWithShape="1">
          <a:blip r:embed="rId3">
            <a:alphaModFix/>
          </a:blip>
          <a:srcRect l="1450" t="22922" r="16581"/>
          <a:stretch/>
        </p:blipFill>
        <p:spPr>
          <a:xfrm>
            <a:off x="373675" y="1017725"/>
            <a:ext cx="7792150" cy="41180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39" name="Google Shape;139;p27"/>
          <p:cNvPicPr preferRelativeResize="0"/>
          <p:nvPr/>
        </p:nvPicPr>
        <p:blipFill rotWithShape="1">
          <a:blip r:embed="rId3">
            <a:alphaModFix/>
          </a:blip>
          <a:srcRect l="1286" t="23780" r="16745"/>
          <a:stretch/>
        </p:blipFill>
        <p:spPr>
          <a:xfrm>
            <a:off x="400300" y="1070975"/>
            <a:ext cx="7792939"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45" name="Google Shape;145;p28"/>
          <p:cNvPicPr preferRelativeResize="0"/>
          <p:nvPr/>
        </p:nvPicPr>
        <p:blipFill rotWithShape="1">
          <a:blip r:embed="rId3">
            <a:alphaModFix/>
          </a:blip>
          <a:srcRect l="1284" t="23494" r="15298"/>
          <a:stretch/>
        </p:blipFill>
        <p:spPr>
          <a:xfrm>
            <a:off x="398450" y="1017725"/>
            <a:ext cx="800428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
        <p:nvSpPr>
          <p:cNvPr id="737" name="Google Shape;737;p126"/>
          <p:cNvSpPr txBox="1">
            <a:spLocks noGrp="1"/>
          </p:cNvSpPr>
          <p:nvPr>
            <p:ph type="title"/>
          </p:nvPr>
        </p:nvSpPr>
        <p:spPr>
          <a:xfrm>
            <a:off x="318375" y="2026871"/>
            <a:ext cx="8520600" cy="1650752"/>
          </a:xfrm>
          <a:prstGeom prst="rect">
            <a:avLst/>
          </a:prstGeom>
        </p:spPr>
        <p:txBody>
          <a:bodyPr spcFirstLastPara="1" wrap="square" lIns="91425" tIns="91425" rIns="91425" bIns="91425" anchor="t" anchorCtr="0">
            <a:noAutofit/>
          </a:bodyPr>
          <a:lstStyle/>
          <a:p>
            <a:pPr lvl="0">
              <a:lnSpc>
                <a:spcPct val="115000"/>
              </a:lnSpc>
              <a:spcAft>
                <a:spcPts val="500"/>
              </a:spcAft>
              <a:buSzPts val="1100"/>
            </a:pPr>
            <a:r>
              <a:rPr lang="en-US" sz="4400" b="1" dirty="0"/>
              <a:t>Hierarchical Agglomerative </a:t>
            </a:r>
            <a:r>
              <a:rPr lang="en-US" sz="4400" b="1" dirty="0" smtClean="0"/>
              <a:t>Clustering</a:t>
            </a:r>
            <a:endParaRPr sz="4400" b="1" dirty="0">
              <a:solidFill>
                <a:srgbClr val="010000"/>
              </a:solidFill>
            </a:endParaRPr>
          </a:p>
        </p:txBody>
      </p:sp>
    </p:spTree>
    <p:extLst>
      <p:ext uri="{BB962C8B-B14F-4D97-AF65-F5344CB8AC3E}">
        <p14:creationId xmlns:p14="http://schemas.microsoft.com/office/powerpoint/2010/main" val="535296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51" name="Google Shape;151;p29"/>
          <p:cNvPicPr preferRelativeResize="0"/>
          <p:nvPr/>
        </p:nvPicPr>
        <p:blipFill rotWithShape="1">
          <a:blip r:embed="rId3">
            <a:alphaModFix/>
          </a:blip>
          <a:srcRect l="970" t="23494" r="16097"/>
          <a:stretch/>
        </p:blipFill>
        <p:spPr>
          <a:xfrm>
            <a:off x="311700" y="1017725"/>
            <a:ext cx="795797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20</a:t>
            </a:fld>
            <a:endParaRPr lang="vi"/>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57" name="Google Shape;157;p30"/>
          <p:cNvPicPr preferRelativeResize="0"/>
          <p:nvPr/>
        </p:nvPicPr>
        <p:blipFill rotWithShape="1">
          <a:blip r:embed="rId3">
            <a:alphaModFix/>
          </a:blip>
          <a:srcRect l="1451" t="23494" r="16101"/>
          <a:stretch/>
        </p:blipFill>
        <p:spPr>
          <a:xfrm>
            <a:off x="400275" y="1017725"/>
            <a:ext cx="791159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21</a:t>
            </a:fld>
            <a:endParaRPr lang="vi"/>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63" name="Google Shape;163;p31"/>
          <p:cNvPicPr preferRelativeResize="0"/>
          <p:nvPr/>
        </p:nvPicPr>
        <p:blipFill rotWithShape="1">
          <a:blip r:embed="rId3">
            <a:alphaModFix/>
          </a:blip>
          <a:srcRect l="1448" t="23494" r="15783"/>
          <a:stretch/>
        </p:blipFill>
        <p:spPr>
          <a:xfrm>
            <a:off x="373675" y="1017725"/>
            <a:ext cx="794250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22</a:t>
            </a:fld>
            <a:endParaRPr lang="vi"/>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69" name="Google Shape;169;p32"/>
          <p:cNvPicPr preferRelativeResize="0"/>
          <p:nvPr/>
        </p:nvPicPr>
        <p:blipFill rotWithShape="1">
          <a:blip r:embed="rId3">
            <a:alphaModFix/>
          </a:blip>
          <a:srcRect l="1613" t="23780" r="15618"/>
          <a:stretch/>
        </p:blipFill>
        <p:spPr>
          <a:xfrm>
            <a:off x="386075" y="1017725"/>
            <a:ext cx="797235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23</a:t>
            </a:fld>
            <a:endParaRPr lang="vi"/>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75" name="Google Shape;175;p33"/>
          <p:cNvPicPr preferRelativeResize="0"/>
          <p:nvPr/>
        </p:nvPicPr>
        <p:blipFill rotWithShape="1">
          <a:blip r:embed="rId3">
            <a:alphaModFix/>
          </a:blip>
          <a:srcRect l="1606" t="23494" r="15143"/>
          <a:stretch/>
        </p:blipFill>
        <p:spPr>
          <a:xfrm>
            <a:off x="363100" y="1017725"/>
            <a:ext cx="7940874" cy="41010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24</a:t>
            </a:fld>
            <a:endParaRPr lang="vi"/>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Clr>
                <a:schemeClr val="dk1"/>
              </a:buClr>
              <a:buSzPts val="1100"/>
              <a:buFont typeface="Arial"/>
              <a:buNone/>
            </a:pPr>
            <a:r>
              <a:rPr lang="vi" sz="3000" b="1" dirty="0"/>
              <a:t>Hierarchical Agglomerative Clustering</a:t>
            </a:r>
            <a:endParaRPr sz="3000" b="1" dirty="0"/>
          </a:p>
        </p:txBody>
      </p:sp>
      <p:pic>
        <p:nvPicPr>
          <p:cNvPr id="181" name="Google Shape;181;p34"/>
          <p:cNvPicPr preferRelativeResize="0"/>
          <p:nvPr/>
        </p:nvPicPr>
        <p:blipFill rotWithShape="1">
          <a:blip r:embed="rId3">
            <a:alphaModFix/>
          </a:blip>
          <a:srcRect l="1129" t="23206" r="16423"/>
          <a:stretch/>
        </p:blipFill>
        <p:spPr>
          <a:xfrm>
            <a:off x="311700" y="1017725"/>
            <a:ext cx="7882077"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25</a:t>
            </a:fld>
            <a:endParaRPr lang="vi"/>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87" name="Google Shape;187;p35"/>
          <p:cNvPicPr preferRelativeResize="0"/>
          <p:nvPr/>
        </p:nvPicPr>
        <p:blipFill rotWithShape="1">
          <a:blip r:embed="rId3">
            <a:alphaModFix/>
          </a:blip>
          <a:srcRect l="1291" t="19768" r="5797" b="9173"/>
          <a:stretch/>
        </p:blipFill>
        <p:spPr>
          <a:xfrm>
            <a:off x="353450" y="1232075"/>
            <a:ext cx="8396700" cy="36089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26</a:t>
            </a:fld>
            <a:endParaRPr lang="vi"/>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93" name="Google Shape;193;p36"/>
          <p:cNvPicPr preferRelativeResize="0"/>
          <p:nvPr/>
        </p:nvPicPr>
        <p:blipFill rotWithShape="1">
          <a:blip r:embed="rId3">
            <a:alphaModFix/>
          </a:blip>
          <a:srcRect l="1285" t="22922" r="15782"/>
          <a:stretch/>
        </p:blipFill>
        <p:spPr>
          <a:xfrm>
            <a:off x="311700" y="1017725"/>
            <a:ext cx="789879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27</a:t>
            </a:fld>
            <a:endParaRPr lang="vi"/>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199" name="Google Shape;199;p37"/>
          <p:cNvPicPr preferRelativeResize="0"/>
          <p:nvPr/>
        </p:nvPicPr>
        <p:blipFill rotWithShape="1">
          <a:blip r:embed="rId3">
            <a:alphaModFix/>
          </a:blip>
          <a:srcRect l="1612" t="18627" r="6761" b="9450"/>
          <a:stretch/>
        </p:blipFill>
        <p:spPr>
          <a:xfrm>
            <a:off x="379813" y="1132950"/>
            <a:ext cx="8384374" cy="36985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28</a:t>
            </a:fld>
            <a:endParaRPr lang="vi"/>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205" name="Google Shape;205;p38"/>
          <p:cNvPicPr preferRelativeResize="0"/>
          <p:nvPr/>
        </p:nvPicPr>
        <p:blipFill rotWithShape="1">
          <a:blip r:embed="rId3">
            <a:alphaModFix/>
          </a:blip>
          <a:srcRect l="1609" t="22922" r="16261"/>
          <a:stretch/>
        </p:blipFill>
        <p:spPr>
          <a:xfrm>
            <a:off x="375500" y="1017725"/>
            <a:ext cx="7822112"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29</a:t>
            </a:fld>
            <a:endParaRPr lang="v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nSpc>
                <a:spcPct val="115000"/>
              </a:lnSpc>
              <a:spcAft>
                <a:spcPts val="500"/>
              </a:spcAft>
              <a:buSzPts val="1100"/>
            </a:pPr>
            <a:r>
              <a:rPr lang="vi" sz="3200" b="1" dirty="0"/>
              <a:t>Learning Goal</a:t>
            </a:r>
            <a:endParaRPr sz="3000" b="1" dirty="0">
              <a:solidFill>
                <a:srgbClr val="010000"/>
              </a:solidFill>
            </a:endParaRPr>
          </a:p>
        </p:txBody>
      </p:sp>
      <p:sp>
        <p:nvSpPr>
          <p:cNvPr id="738" name="Google Shape;738;p126"/>
          <p:cNvSpPr txBox="1">
            <a:spLocks noGrp="1"/>
          </p:cNvSpPr>
          <p:nvPr>
            <p:ph type="body" idx="1"/>
          </p:nvPr>
        </p:nvSpPr>
        <p:spPr>
          <a:xfrm>
            <a:off x="1363325" y="1586425"/>
            <a:ext cx="6358200" cy="2305200"/>
          </a:xfrm>
          <a:prstGeom prst="rect">
            <a:avLst/>
          </a:prstGeom>
        </p:spPr>
        <p:txBody>
          <a:bodyPr spcFirstLastPara="1" wrap="square" lIns="91425" tIns="91425" rIns="91425" bIns="91425" anchor="t" anchorCtr="0">
            <a:normAutofit/>
          </a:bodyPr>
          <a:lstStyle/>
          <a:p>
            <a:pPr marL="0" lvl="0" indent="0">
              <a:lnSpc>
                <a:spcPct val="150000"/>
              </a:lnSpc>
              <a:buClr>
                <a:schemeClr val="dk1"/>
              </a:buClr>
              <a:buSzPts val="1100"/>
              <a:buNone/>
            </a:pPr>
            <a:r>
              <a:rPr lang="en-US" sz="2000" dirty="0">
                <a:solidFill>
                  <a:schemeClr val="dk1"/>
                </a:solidFill>
              </a:rPr>
              <a:t>In this section, we will </a:t>
            </a:r>
            <a:r>
              <a:rPr lang="en-US" sz="2000" dirty="0" smtClean="0">
                <a:solidFill>
                  <a:schemeClr val="dk1"/>
                </a:solidFill>
              </a:rPr>
              <a:t>cover:</a:t>
            </a:r>
            <a:endParaRPr lang="en-US" sz="2000" dirty="0">
              <a:solidFill>
                <a:schemeClr val="dk1"/>
              </a:solidFill>
            </a:endParaRPr>
          </a:p>
          <a:p>
            <a:pPr marL="0" lvl="0" indent="0">
              <a:lnSpc>
                <a:spcPct val="150000"/>
              </a:lnSpc>
              <a:spcBef>
                <a:spcPts val="500"/>
              </a:spcBef>
              <a:buClr>
                <a:schemeClr val="dk1"/>
              </a:buClr>
              <a:buSzPts val="1100"/>
              <a:buNone/>
            </a:pPr>
            <a:r>
              <a:rPr lang="en-US" sz="2000" dirty="0">
                <a:solidFill>
                  <a:schemeClr val="dk1"/>
                </a:solidFill>
              </a:rPr>
              <a:t>- Hierarchical Agglomerative Clustering</a:t>
            </a:r>
          </a:p>
          <a:p>
            <a:pPr marL="0" lvl="0" indent="0">
              <a:lnSpc>
                <a:spcPct val="150000"/>
              </a:lnSpc>
              <a:spcBef>
                <a:spcPts val="500"/>
              </a:spcBef>
              <a:buClr>
                <a:schemeClr val="dk1"/>
              </a:buClr>
              <a:buSzPts val="1100"/>
              <a:buNone/>
            </a:pPr>
            <a:r>
              <a:rPr lang="en-US" sz="2000" dirty="0">
                <a:solidFill>
                  <a:schemeClr val="dk1"/>
                </a:solidFill>
              </a:rPr>
              <a:t>- Stopping conditions</a:t>
            </a:r>
          </a:p>
          <a:p>
            <a:pPr marL="0" lvl="0" indent="0">
              <a:lnSpc>
                <a:spcPct val="150000"/>
              </a:lnSpc>
              <a:spcBef>
                <a:spcPts val="500"/>
              </a:spcBef>
              <a:spcAft>
                <a:spcPts val="500"/>
              </a:spcAft>
              <a:buClr>
                <a:schemeClr val="dk1"/>
              </a:buClr>
              <a:buSzPts val="1100"/>
              <a:buNone/>
            </a:pPr>
            <a:r>
              <a:rPr lang="en-US" sz="2000" dirty="0">
                <a:solidFill>
                  <a:schemeClr val="dk1"/>
                </a:solidFill>
              </a:rPr>
              <a:t>- Linkage types</a:t>
            </a: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1154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211" name="Google Shape;211;p39"/>
          <p:cNvPicPr preferRelativeResize="0"/>
          <p:nvPr/>
        </p:nvPicPr>
        <p:blipFill rotWithShape="1">
          <a:blip r:embed="rId3">
            <a:alphaModFix/>
          </a:blip>
          <a:srcRect l="1768" t="20060" r="6606" b="9452"/>
          <a:stretch/>
        </p:blipFill>
        <p:spPr>
          <a:xfrm>
            <a:off x="386050" y="1170125"/>
            <a:ext cx="8264926" cy="3573250"/>
          </a:xfrm>
          <a:prstGeom prst="rect">
            <a:avLst/>
          </a:prstGeom>
          <a:noFill/>
          <a:ln>
            <a:noFill/>
          </a:ln>
        </p:spPr>
      </p:pic>
      <p:sp>
        <p:nvSpPr>
          <p:cNvPr id="212" name="Google Shape;212;p39"/>
          <p:cNvSpPr/>
          <p:nvPr/>
        </p:nvSpPr>
        <p:spPr>
          <a:xfrm>
            <a:off x="2986925" y="1375750"/>
            <a:ext cx="334500" cy="297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1800" b="1"/>
              <a:t>3</a:t>
            </a:r>
            <a:endParaRPr sz="1800" b="1"/>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30</a:t>
            </a:fld>
            <a:endParaRPr lang="vi"/>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218" name="Google Shape;218;p40"/>
          <p:cNvPicPr preferRelativeResize="0"/>
          <p:nvPr/>
        </p:nvPicPr>
        <p:blipFill rotWithShape="1">
          <a:blip r:embed="rId3">
            <a:alphaModFix/>
          </a:blip>
          <a:srcRect l="1772" t="22636" r="15780"/>
          <a:stretch/>
        </p:blipFill>
        <p:spPr>
          <a:xfrm>
            <a:off x="425050" y="1017725"/>
            <a:ext cx="7823695"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31</a:t>
            </a:fld>
            <a:endParaRPr lang="vi"/>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224" name="Google Shape;224;p41"/>
          <p:cNvPicPr preferRelativeResize="0"/>
          <p:nvPr/>
        </p:nvPicPr>
        <p:blipFill rotWithShape="1">
          <a:blip r:embed="rId3">
            <a:alphaModFix/>
          </a:blip>
          <a:srcRect l="1929" t="19482" r="6603" b="10030"/>
          <a:stretch/>
        </p:blipFill>
        <p:spPr>
          <a:xfrm>
            <a:off x="471350" y="1145350"/>
            <a:ext cx="8201299" cy="35519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32</a:t>
            </a:fld>
            <a:endParaRPr lang="vi"/>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Clr>
                <a:schemeClr val="dk1"/>
              </a:buClr>
              <a:buSzPts val="1100"/>
              <a:buFont typeface="Arial"/>
              <a:buNone/>
            </a:pPr>
            <a:r>
              <a:rPr lang="vi" sz="3000" b="1" dirty="0"/>
              <a:t>Hierarchical Linkage Types</a:t>
            </a:r>
            <a:endParaRPr sz="3000" b="1" dirty="0"/>
          </a:p>
        </p:txBody>
      </p:sp>
      <p:pic>
        <p:nvPicPr>
          <p:cNvPr id="230" name="Google Shape;230;p42"/>
          <p:cNvPicPr preferRelativeResize="0"/>
          <p:nvPr/>
        </p:nvPicPr>
        <p:blipFill rotWithShape="1">
          <a:blip r:embed="rId3">
            <a:alphaModFix/>
          </a:blip>
          <a:srcRect l="1445" t="23780" r="15943"/>
          <a:stretch/>
        </p:blipFill>
        <p:spPr>
          <a:xfrm>
            <a:off x="386050" y="1079700"/>
            <a:ext cx="7837341" cy="40638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33</a:t>
            </a:fld>
            <a:endParaRPr lang="vi"/>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36" name="Google Shape;236;p43"/>
          <p:cNvPicPr preferRelativeResize="0"/>
          <p:nvPr/>
        </p:nvPicPr>
        <p:blipFill rotWithShape="1">
          <a:blip r:embed="rId3">
            <a:alphaModFix/>
          </a:blip>
          <a:srcRect l="1451" t="24069" r="16101"/>
          <a:stretch/>
        </p:blipFill>
        <p:spPr>
          <a:xfrm>
            <a:off x="373675" y="1097150"/>
            <a:ext cx="7817829" cy="40463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34</a:t>
            </a:fld>
            <a:endParaRPr lang="vi"/>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42" name="Google Shape;242;p44"/>
          <p:cNvPicPr preferRelativeResize="0"/>
          <p:nvPr/>
        </p:nvPicPr>
        <p:blipFill rotWithShape="1">
          <a:blip r:embed="rId3">
            <a:alphaModFix/>
          </a:blip>
          <a:srcRect l="1613" t="23206" r="15618"/>
          <a:stretch/>
        </p:blipFill>
        <p:spPr>
          <a:xfrm>
            <a:off x="398450" y="1017725"/>
            <a:ext cx="7912864"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35</a:t>
            </a:fld>
            <a:endParaRPr lang="vi"/>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48" name="Google Shape;248;p45"/>
          <p:cNvPicPr preferRelativeResize="0"/>
          <p:nvPr/>
        </p:nvPicPr>
        <p:blipFill rotWithShape="1">
          <a:blip r:embed="rId3">
            <a:alphaModFix/>
          </a:blip>
          <a:srcRect l="1123" t="22636" r="16266"/>
          <a:stretch/>
        </p:blipFill>
        <p:spPr>
          <a:xfrm>
            <a:off x="311700" y="1017725"/>
            <a:ext cx="783894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36</a:t>
            </a:fld>
            <a:endParaRPr lang="vi"/>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54" name="Google Shape;254;p46"/>
          <p:cNvPicPr preferRelativeResize="0"/>
          <p:nvPr/>
        </p:nvPicPr>
        <p:blipFill rotWithShape="1">
          <a:blip r:embed="rId3">
            <a:alphaModFix/>
          </a:blip>
          <a:srcRect l="1285" t="22922" r="15782"/>
          <a:stretch/>
        </p:blipFill>
        <p:spPr>
          <a:xfrm>
            <a:off x="311700" y="1017725"/>
            <a:ext cx="789876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37</a:t>
            </a:fld>
            <a:endParaRPr lang="vi"/>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60" name="Google Shape;260;p47"/>
          <p:cNvPicPr preferRelativeResize="0"/>
          <p:nvPr/>
        </p:nvPicPr>
        <p:blipFill rotWithShape="1">
          <a:blip r:embed="rId3">
            <a:alphaModFix/>
          </a:blip>
          <a:srcRect l="1285" t="22636" r="15782"/>
          <a:stretch/>
        </p:blipFill>
        <p:spPr>
          <a:xfrm>
            <a:off x="386050" y="1017725"/>
            <a:ext cx="7791626" cy="40849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38</a:t>
            </a:fld>
            <a:endParaRPr lang="vi"/>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66" name="Google Shape;266;p48"/>
          <p:cNvPicPr preferRelativeResize="0"/>
          <p:nvPr/>
        </p:nvPicPr>
        <p:blipFill rotWithShape="1">
          <a:blip r:embed="rId3">
            <a:alphaModFix/>
          </a:blip>
          <a:srcRect l="1286" t="22063" r="16266"/>
          <a:stretch/>
        </p:blipFill>
        <p:spPr>
          <a:xfrm>
            <a:off x="522375" y="1017725"/>
            <a:ext cx="7766156"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39</a:t>
            </a:fld>
            <a:endParaRPr lang="vi"/>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Clr>
                <a:schemeClr val="dk1"/>
              </a:buClr>
              <a:buSzPts val="1100"/>
              <a:buFont typeface="Arial"/>
              <a:buNone/>
            </a:pPr>
            <a:r>
              <a:rPr lang="vi" sz="3000" b="1" dirty="0"/>
              <a:t>Hierarchical Agglomerative Clustering</a:t>
            </a:r>
            <a:endParaRPr sz="3000" b="1" dirty="0"/>
          </a:p>
        </p:txBody>
      </p:sp>
      <p:pic>
        <p:nvPicPr>
          <p:cNvPr id="55" name="Google Shape;55;p13"/>
          <p:cNvPicPr preferRelativeResize="0"/>
          <p:nvPr/>
        </p:nvPicPr>
        <p:blipFill rotWithShape="1">
          <a:blip r:embed="rId3">
            <a:alphaModFix/>
          </a:blip>
          <a:srcRect l="18035" t="26073" r="15778"/>
          <a:stretch/>
        </p:blipFill>
        <p:spPr>
          <a:xfrm>
            <a:off x="1193500" y="1182525"/>
            <a:ext cx="6309944" cy="39609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Tree>
  </p:cSld>
  <p:clrMapOvr>
    <a:masterClrMapping/>
  </p:clrMapOvr>
  <p:extLst>
    <p:ext uri="{6950BFC3-D8DA-4A85-94F7-54DA5524770B}">
      <p188:commentRel xmlns:p188="http://schemas.microsoft.com/office/powerpoint/2018/8/main" xmlns="" r:id="rId4"/>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Linkage Types</a:t>
            </a:r>
            <a:endParaRPr sz="3000" b="1" dirty="0"/>
          </a:p>
        </p:txBody>
      </p:sp>
      <p:pic>
        <p:nvPicPr>
          <p:cNvPr id="272" name="Google Shape;272;p49"/>
          <p:cNvPicPr preferRelativeResize="0"/>
          <p:nvPr/>
        </p:nvPicPr>
        <p:blipFill rotWithShape="1">
          <a:blip r:embed="rId3">
            <a:alphaModFix/>
          </a:blip>
          <a:srcRect l="1285" t="18910" r="15782"/>
          <a:stretch/>
        </p:blipFill>
        <p:spPr>
          <a:xfrm>
            <a:off x="435650" y="1078550"/>
            <a:ext cx="7397351" cy="40649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40</a:t>
            </a:fld>
            <a:endParaRPr lang="vi"/>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Clr>
                <a:schemeClr val="dk1"/>
              </a:buClr>
              <a:buSzPts val="1100"/>
              <a:buFont typeface="Arial"/>
              <a:buNone/>
            </a:pPr>
            <a:r>
              <a:rPr lang="vi" sz="3000" b="1" dirty="0">
                <a:solidFill>
                  <a:srgbClr val="090800"/>
                </a:solidFill>
              </a:rPr>
              <a:t>Agglomerative Clustering: The Syntax</a:t>
            </a:r>
            <a:endParaRPr sz="3000" b="1" dirty="0">
              <a:solidFill>
                <a:srgbClr val="090800"/>
              </a:solidFill>
            </a:endParaRPr>
          </a:p>
        </p:txBody>
      </p:sp>
      <p:pic>
        <p:nvPicPr>
          <p:cNvPr id="278" name="Google Shape;278;p50"/>
          <p:cNvPicPr preferRelativeResize="0"/>
          <p:nvPr/>
        </p:nvPicPr>
        <p:blipFill rotWithShape="1">
          <a:blip r:embed="rId3">
            <a:alphaModFix/>
          </a:blip>
          <a:srcRect l="1285" t="23494" r="2096" b="11460"/>
          <a:stretch/>
        </p:blipFill>
        <p:spPr>
          <a:xfrm>
            <a:off x="356325" y="1418025"/>
            <a:ext cx="8431350" cy="31898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41</a:t>
            </a:fld>
            <a:endParaRPr lang="vi"/>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b="1" dirty="0" smtClean="0"/>
              <a:t>Summary</a:t>
            </a:r>
            <a:endParaRPr lang="en-US" sz="3000" b="1" dirty="0"/>
          </a:p>
        </p:txBody>
      </p:sp>
      <p:sp>
        <p:nvSpPr>
          <p:cNvPr id="3" name="Text Placeholder 2"/>
          <p:cNvSpPr>
            <a:spLocks noGrp="1"/>
          </p:cNvSpPr>
          <p:nvPr>
            <p:ph type="body" idx="1"/>
          </p:nvPr>
        </p:nvSpPr>
        <p:spPr>
          <a:xfrm>
            <a:off x="311700" y="1152475"/>
            <a:ext cx="8520600" cy="3853364"/>
          </a:xfrm>
        </p:spPr>
        <p:txBody>
          <a:bodyPr/>
          <a:lstStyle/>
          <a:p>
            <a:pPr marL="114300" indent="0">
              <a:buNone/>
            </a:pPr>
            <a:r>
              <a:rPr lang="en-US" b="1" dirty="0">
                <a:solidFill>
                  <a:schemeClr val="tx1"/>
                </a:solidFill>
              </a:rPr>
              <a:t>Hierarchical Clustering</a:t>
            </a:r>
          </a:p>
          <a:p>
            <a:r>
              <a:rPr lang="en-US" dirty="0">
                <a:solidFill>
                  <a:schemeClr val="tx1"/>
                </a:solidFill>
              </a:rPr>
              <a:t>This clustering algorithm will try to continuously split out and merge new clusters successively until it reaches a level of convergence. </a:t>
            </a:r>
          </a:p>
          <a:p>
            <a:r>
              <a:rPr lang="en-US" dirty="0">
                <a:solidFill>
                  <a:schemeClr val="tx1"/>
                </a:solidFill>
              </a:rPr>
              <a:t>This algorithm identifies the first pair of points, which has the minimal distance, and it turns it into the first cluster, then, the second pair of points with the second minimal distance will form the second cluster, and so on. As the algorithm continues doing this with all the pairs of closest points, it can turn all points into just one cluster, which is why HAC also needs a stopping criterion.</a:t>
            </a:r>
          </a:p>
          <a:p>
            <a:r>
              <a:rPr lang="en-US" dirty="0">
                <a:solidFill>
                  <a:schemeClr val="tx1"/>
                </a:solidFill>
              </a:rPr>
              <a:t>There are a few linkage types or methods to measure the distance between clusters. These are the most common:</a:t>
            </a:r>
          </a:p>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42</a:t>
            </a:fld>
            <a:endParaRPr lang="vi"/>
          </a:p>
        </p:txBody>
      </p:sp>
    </p:spTree>
    <p:extLst>
      <p:ext uri="{BB962C8B-B14F-4D97-AF65-F5344CB8AC3E}">
        <p14:creationId xmlns:p14="http://schemas.microsoft.com/office/powerpoint/2010/main" val="52692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b="1" dirty="0" smtClean="0"/>
              <a:t>Summary</a:t>
            </a:r>
            <a:endParaRPr lang="en-US" sz="3000" b="1" dirty="0"/>
          </a:p>
        </p:txBody>
      </p:sp>
      <p:sp>
        <p:nvSpPr>
          <p:cNvPr id="3" name="Text Placeholder 2"/>
          <p:cNvSpPr>
            <a:spLocks noGrp="1"/>
          </p:cNvSpPr>
          <p:nvPr>
            <p:ph type="body" idx="1"/>
          </p:nvPr>
        </p:nvSpPr>
        <p:spPr>
          <a:xfrm>
            <a:off x="311700" y="1152475"/>
            <a:ext cx="8520600" cy="3853364"/>
          </a:xfrm>
        </p:spPr>
        <p:txBody>
          <a:bodyPr/>
          <a:lstStyle/>
          <a:p>
            <a:pPr marL="114300" indent="0">
              <a:buNone/>
            </a:pPr>
            <a:r>
              <a:rPr lang="en-US" b="1" dirty="0">
                <a:solidFill>
                  <a:schemeClr val="tx1"/>
                </a:solidFill>
              </a:rPr>
              <a:t>Hierarchical Clustering</a:t>
            </a:r>
          </a:p>
          <a:p>
            <a:r>
              <a:rPr lang="en-US" b="1" dirty="0">
                <a:solidFill>
                  <a:schemeClr val="tx1"/>
                </a:solidFill>
              </a:rPr>
              <a:t>Single linkage: </a:t>
            </a:r>
            <a:r>
              <a:rPr lang="en-US" dirty="0">
                <a:solidFill>
                  <a:schemeClr val="tx1"/>
                </a:solidFill>
              </a:rPr>
              <a:t>minimum pairwise distance between clusters.</a:t>
            </a:r>
          </a:p>
          <a:p>
            <a:pPr lvl="1"/>
            <a:r>
              <a:rPr lang="en-US" dirty="0">
                <a:solidFill>
                  <a:schemeClr val="tx1"/>
                </a:solidFill>
              </a:rPr>
              <a:t>It takes the distance between specific points and declares that as the distance between 2 clusters. Then, it tries to find these distances for all the pairwise linkages. It will take the minimum distances and then it will combine those together as we move up to a higher hierarchy. </a:t>
            </a:r>
          </a:p>
          <a:p>
            <a:pPr lvl="1"/>
            <a:r>
              <a:rPr lang="en-US" dirty="0">
                <a:solidFill>
                  <a:schemeClr val="tx1"/>
                </a:solidFill>
              </a:rPr>
              <a:t>Pros: It helps ensuring a clear separation between clusters.  </a:t>
            </a:r>
          </a:p>
          <a:p>
            <a:pPr lvl="1"/>
            <a:r>
              <a:rPr lang="en-US" dirty="0">
                <a:solidFill>
                  <a:schemeClr val="tx1"/>
                </a:solidFill>
              </a:rPr>
              <a:t>Cons: It won’t be able to separate out cleanly if there is some noise between 2 different clusters</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43</a:t>
            </a:fld>
            <a:endParaRPr lang="vi"/>
          </a:p>
        </p:txBody>
      </p:sp>
    </p:spTree>
    <p:extLst>
      <p:ext uri="{BB962C8B-B14F-4D97-AF65-F5344CB8AC3E}">
        <p14:creationId xmlns:p14="http://schemas.microsoft.com/office/powerpoint/2010/main" val="2580816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b="1" dirty="0" smtClean="0"/>
              <a:t>Summary</a:t>
            </a:r>
            <a:endParaRPr lang="en-US" sz="3000" b="1" dirty="0"/>
          </a:p>
        </p:txBody>
      </p:sp>
      <p:sp>
        <p:nvSpPr>
          <p:cNvPr id="3" name="Text Placeholder 2"/>
          <p:cNvSpPr>
            <a:spLocks noGrp="1"/>
          </p:cNvSpPr>
          <p:nvPr>
            <p:ph type="body" idx="1"/>
          </p:nvPr>
        </p:nvSpPr>
        <p:spPr>
          <a:xfrm>
            <a:off x="311700" y="1152475"/>
            <a:ext cx="8520600" cy="3853364"/>
          </a:xfrm>
        </p:spPr>
        <p:txBody>
          <a:bodyPr/>
          <a:lstStyle/>
          <a:p>
            <a:pPr marL="114300" indent="0">
              <a:buNone/>
            </a:pPr>
            <a:r>
              <a:rPr lang="en-US" b="1" dirty="0" smtClean="0">
                <a:solidFill>
                  <a:schemeClr val="tx1"/>
                </a:solidFill>
              </a:rPr>
              <a:t>Hierarchical Clustering</a:t>
            </a:r>
          </a:p>
          <a:p>
            <a:r>
              <a:rPr lang="en-US" b="1" dirty="0">
                <a:solidFill>
                  <a:schemeClr val="tx1"/>
                </a:solidFill>
              </a:rPr>
              <a:t>Complete linkage: </a:t>
            </a:r>
            <a:r>
              <a:rPr lang="en-US" dirty="0">
                <a:solidFill>
                  <a:schemeClr val="tx1"/>
                </a:solidFill>
              </a:rPr>
              <a:t>maximum pairwise distance between clusters. </a:t>
            </a:r>
          </a:p>
          <a:p>
            <a:pPr lvl="1"/>
            <a:r>
              <a:rPr lang="en-US" dirty="0">
                <a:solidFill>
                  <a:schemeClr val="tx1"/>
                </a:solidFill>
              </a:rPr>
              <a:t>Instead of taking the minimum distance given the points within each cluster, it will take the maximum value. Then, from those maximum distances it decides which one is the smallest and then we can move up that hierarchy. </a:t>
            </a:r>
          </a:p>
          <a:p>
            <a:pPr lvl="1"/>
            <a:r>
              <a:rPr lang="en-US" dirty="0">
                <a:solidFill>
                  <a:schemeClr val="tx1"/>
                </a:solidFill>
              </a:rPr>
              <a:t>Pro: It would do a much better job of separating out the clusters if there’s a bit of noise or overlapping points of two different clusters.</a:t>
            </a:r>
          </a:p>
          <a:p>
            <a:pPr lvl="1"/>
            <a:r>
              <a:rPr lang="en-US" dirty="0">
                <a:solidFill>
                  <a:schemeClr val="tx1"/>
                </a:solidFill>
              </a:rPr>
              <a:t>Cons: Tends to break apart a larger existing cluster depending on where that maximum distance of those different points may end up lying. </a:t>
            </a:r>
          </a:p>
          <a:p>
            <a:endParaRPr lang="en-US" b="1"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44</a:t>
            </a:fld>
            <a:endParaRPr lang="vi"/>
          </a:p>
        </p:txBody>
      </p:sp>
    </p:spTree>
    <p:extLst>
      <p:ext uri="{BB962C8B-B14F-4D97-AF65-F5344CB8AC3E}">
        <p14:creationId xmlns:p14="http://schemas.microsoft.com/office/powerpoint/2010/main" val="1348602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b="1" dirty="0" smtClean="0"/>
              <a:t>Summary</a:t>
            </a:r>
            <a:endParaRPr lang="en-US" sz="3000" b="1" dirty="0"/>
          </a:p>
        </p:txBody>
      </p:sp>
      <p:sp>
        <p:nvSpPr>
          <p:cNvPr id="3" name="Text Placeholder 2"/>
          <p:cNvSpPr>
            <a:spLocks noGrp="1"/>
          </p:cNvSpPr>
          <p:nvPr>
            <p:ph type="body" idx="1"/>
          </p:nvPr>
        </p:nvSpPr>
        <p:spPr>
          <a:xfrm>
            <a:off x="311700" y="1152475"/>
            <a:ext cx="8520600" cy="3853364"/>
          </a:xfrm>
        </p:spPr>
        <p:txBody>
          <a:bodyPr>
            <a:normAutofit/>
          </a:bodyPr>
          <a:lstStyle/>
          <a:p>
            <a:pPr marL="114300" indent="0">
              <a:buNone/>
            </a:pPr>
            <a:r>
              <a:rPr lang="en-US" b="1" dirty="0" smtClean="0">
                <a:solidFill>
                  <a:schemeClr val="tx1"/>
                </a:solidFill>
              </a:rPr>
              <a:t>Hierarchical Clustering</a:t>
            </a:r>
          </a:p>
          <a:p>
            <a:r>
              <a:rPr lang="en-US" b="1" dirty="0">
                <a:solidFill>
                  <a:schemeClr val="tx1"/>
                </a:solidFill>
              </a:rPr>
              <a:t>Average linkage: </a:t>
            </a:r>
            <a:r>
              <a:rPr lang="en-US" dirty="0">
                <a:solidFill>
                  <a:schemeClr val="tx1"/>
                </a:solidFill>
              </a:rPr>
              <a:t>Average pairwise distance between clusters. </a:t>
            </a:r>
          </a:p>
          <a:p>
            <a:pPr lvl="1"/>
            <a:r>
              <a:rPr lang="en-US" dirty="0">
                <a:solidFill>
                  <a:schemeClr val="tx1"/>
                </a:solidFill>
              </a:rPr>
              <a:t>Takes the average of all the points for a given cluster and uses those averages or clusters centroids to determine the distance between the different clusters. </a:t>
            </a:r>
          </a:p>
          <a:p>
            <a:pPr lvl="1"/>
            <a:r>
              <a:rPr lang="en-US" dirty="0">
                <a:solidFill>
                  <a:schemeClr val="tx1"/>
                </a:solidFill>
              </a:rPr>
              <a:t>Pros: The same as the single and complete linkage. </a:t>
            </a:r>
          </a:p>
          <a:p>
            <a:pPr lvl="1"/>
            <a:r>
              <a:rPr lang="en-US" dirty="0">
                <a:solidFill>
                  <a:schemeClr val="tx1"/>
                </a:solidFill>
              </a:rPr>
              <a:t>Cons: It also tends to break apart a larger existing cluster. </a:t>
            </a:r>
          </a:p>
          <a:p>
            <a:pPr lvl="1"/>
            <a:r>
              <a:rPr lang="en-US" dirty="0">
                <a:solidFill>
                  <a:schemeClr val="tx1"/>
                </a:solidFill>
              </a:rPr>
              <a:t>Ward linkage: Cluster merge is based on inertia.</a:t>
            </a:r>
          </a:p>
          <a:p>
            <a:pPr lvl="1"/>
            <a:r>
              <a:rPr lang="en-US" dirty="0">
                <a:solidFill>
                  <a:schemeClr val="tx1"/>
                </a:solidFill>
              </a:rPr>
              <a:t>Computes the inertia for all pairs of points and picks the pair that will ultimately minimizes the value of inertia.</a:t>
            </a:r>
          </a:p>
          <a:p>
            <a:pPr lvl="1"/>
            <a:r>
              <a:rPr lang="en-US" dirty="0">
                <a:solidFill>
                  <a:schemeClr val="tx1"/>
                </a:solidFill>
              </a:rPr>
              <a:t>The pros and cons are the same as the average linkage</a:t>
            </a:r>
            <a:r>
              <a:rPr lang="en-US" dirty="0" smtClean="0">
                <a:solidFill>
                  <a:schemeClr val="tx1"/>
                </a:solidFill>
              </a:rPr>
              <a:t>.</a:t>
            </a:r>
            <a:r>
              <a:rPr lang="en-US" dirty="0">
                <a:solidFill>
                  <a:schemeClr val="tx1"/>
                </a:solidFill>
              </a:rPr>
              <a:t> </a:t>
            </a:r>
          </a:p>
          <a:p>
            <a:endParaRPr lang="en-US" b="1"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45</a:t>
            </a:fld>
            <a:endParaRPr lang="vi"/>
          </a:p>
        </p:txBody>
      </p:sp>
    </p:spTree>
    <p:extLst>
      <p:ext uri="{BB962C8B-B14F-4D97-AF65-F5344CB8AC3E}">
        <p14:creationId xmlns:p14="http://schemas.microsoft.com/office/powerpoint/2010/main" val="3218386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b="1" dirty="0" smtClean="0"/>
              <a:t>Summary</a:t>
            </a:r>
            <a:endParaRPr lang="en-US" sz="3000" b="1" dirty="0"/>
          </a:p>
        </p:txBody>
      </p:sp>
      <p:sp>
        <p:nvSpPr>
          <p:cNvPr id="3" name="Text Placeholder 2"/>
          <p:cNvSpPr>
            <a:spLocks noGrp="1"/>
          </p:cNvSpPr>
          <p:nvPr>
            <p:ph type="body" idx="1"/>
          </p:nvPr>
        </p:nvSpPr>
        <p:spPr>
          <a:xfrm>
            <a:off x="311700" y="1152475"/>
            <a:ext cx="8520600" cy="3853364"/>
          </a:xfrm>
        </p:spPr>
        <p:txBody>
          <a:bodyPr>
            <a:normAutofit/>
          </a:bodyPr>
          <a:lstStyle/>
          <a:p>
            <a:pPr marL="114300" indent="0">
              <a:buNone/>
            </a:pPr>
            <a:r>
              <a:rPr lang="en-US" b="1" dirty="0" smtClean="0">
                <a:solidFill>
                  <a:schemeClr val="tx1"/>
                </a:solidFill>
              </a:rPr>
              <a:t>Hierarchical Clustering</a:t>
            </a:r>
          </a:p>
          <a:p>
            <a:r>
              <a:rPr lang="en-US" b="1" dirty="0">
                <a:solidFill>
                  <a:schemeClr val="tx1"/>
                </a:solidFill>
              </a:rPr>
              <a:t>Syntax for Agglomerative Clusters</a:t>
            </a:r>
          </a:p>
          <a:p>
            <a:pPr lvl="1"/>
            <a:r>
              <a:rPr lang="en-US" dirty="0">
                <a:solidFill>
                  <a:schemeClr val="tx1"/>
                </a:solidFill>
              </a:rPr>
              <a:t>First, import </a:t>
            </a:r>
            <a:r>
              <a:rPr lang="en-US" dirty="0" err="1">
                <a:solidFill>
                  <a:schemeClr val="tx1"/>
                </a:solidFill>
              </a:rPr>
              <a:t>AgglomarativeClustering</a:t>
            </a:r>
            <a:endParaRPr lang="en-US" dirty="0">
              <a:solidFill>
                <a:schemeClr val="tx1"/>
              </a:solidFill>
            </a:endParaRPr>
          </a:p>
          <a:p>
            <a:r>
              <a:rPr lang="en-US" b="1" dirty="0">
                <a:solidFill>
                  <a:schemeClr val="tx1"/>
                </a:solidFill>
              </a:rPr>
              <a:t>From </a:t>
            </a:r>
            <a:r>
              <a:rPr lang="en-US" b="1" dirty="0" err="1">
                <a:solidFill>
                  <a:schemeClr val="tx1"/>
                </a:solidFill>
              </a:rPr>
              <a:t>sklearn.cluster</a:t>
            </a:r>
            <a:r>
              <a:rPr lang="en-US" b="1" dirty="0">
                <a:solidFill>
                  <a:schemeClr val="tx1"/>
                </a:solidFill>
              </a:rPr>
              <a:t> import </a:t>
            </a:r>
            <a:r>
              <a:rPr lang="en-US" b="1" dirty="0" err="1">
                <a:solidFill>
                  <a:schemeClr val="tx1"/>
                </a:solidFill>
              </a:rPr>
              <a:t>AgglomerativeClustering</a:t>
            </a:r>
            <a:endParaRPr lang="en-US" dirty="0">
              <a:solidFill>
                <a:schemeClr val="tx1"/>
              </a:solidFill>
            </a:endParaRPr>
          </a:p>
          <a:p>
            <a:pPr lvl="1"/>
            <a:r>
              <a:rPr lang="en-US" dirty="0">
                <a:solidFill>
                  <a:schemeClr val="tx1"/>
                </a:solidFill>
              </a:rPr>
              <a:t>then, create an instance of class,</a:t>
            </a:r>
          </a:p>
          <a:p>
            <a:r>
              <a:rPr lang="en-US" b="1" dirty="0" err="1">
                <a:solidFill>
                  <a:schemeClr val="tx1"/>
                </a:solidFill>
              </a:rPr>
              <a:t>agg</a:t>
            </a:r>
            <a:r>
              <a:rPr lang="en-US" b="1" dirty="0">
                <a:solidFill>
                  <a:schemeClr val="tx1"/>
                </a:solidFill>
              </a:rPr>
              <a:t> = </a:t>
            </a:r>
            <a:r>
              <a:rPr lang="en-US" b="1" dirty="0" err="1">
                <a:solidFill>
                  <a:schemeClr val="tx1"/>
                </a:solidFill>
              </a:rPr>
              <a:t>AgglomerativeClustering</a:t>
            </a:r>
            <a:r>
              <a:rPr lang="en-US" b="1" dirty="0">
                <a:solidFill>
                  <a:schemeClr val="tx1"/>
                </a:solidFill>
              </a:rPr>
              <a:t> (</a:t>
            </a:r>
            <a:r>
              <a:rPr lang="en-US" b="1" dirty="0" err="1">
                <a:solidFill>
                  <a:schemeClr val="tx1"/>
                </a:solidFill>
              </a:rPr>
              <a:t>n_clusters</a:t>
            </a:r>
            <a:r>
              <a:rPr lang="en-US" b="1" dirty="0">
                <a:solidFill>
                  <a:schemeClr val="tx1"/>
                </a:solidFill>
              </a:rPr>
              <a:t>=3, affinity=‘</a:t>
            </a:r>
            <a:r>
              <a:rPr lang="en-US" b="1" dirty="0" err="1">
                <a:solidFill>
                  <a:schemeClr val="tx1"/>
                </a:solidFill>
              </a:rPr>
              <a:t>euclidean</a:t>
            </a:r>
            <a:r>
              <a:rPr lang="en-US" b="1" dirty="0">
                <a:solidFill>
                  <a:schemeClr val="tx1"/>
                </a:solidFill>
              </a:rPr>
              <a:t>’, linkage=‘ward’)</a:t>
            </a:r>
            <a:endParaRPr lang="en-US" dirty="0">
              <a:solidFill>
                <a:schemeClr val="tx1"/>
              </a:solidFill>
            </a:endParaRPr>
          </a:p>
          <a:p>
            <a:pPr lvl="1"/>
            <a:r>
              <a:rPr lang="en-US" dirty="0">
                <a:solidFill>
                  <a:schemeClr val="tx1"/>
                </a:solidFill>
              </a:rPr>
              <a:t>and finally, fit the instance on the data and then predict clusters for the new data</a:t>
            </a:r>
          </a:p>
          <a:p>
            <a:pPr marL="596900" lvl="1" indent="0">
              <a:buNone/>
            </a:pPr>
            <a:r>
              <a:rPr lang="en-US" dirty="0" smtClean="0">
                <a:solidFill>
                  <a:schemeClr val="tx1"/>
                </a:solidFill>
              </a:rPr>
              <a:t>		</a:t>
            </a:r>
            <a:r>
              <a:rPr lang="en-US" dirty="0" err="1" smtClean="0">
                <a:solidFill>
                  <a:schemeClr val="tx1"/>
                </a:solidFill>
              </a:rPr>
              <a:t>agg</a:t>
            </a:r>
            <a:r>
              <a:rPr lang="en-US" dirty="0" smtClean="0">
                <a:solidFill>
                  <a:schemeClr val="tx1"/>
                </a:solidFill>
              </a:rPr>
              <a:t>=</a:t>
            </a:r>
            <a:r>
              <a:rPr lang="en-US" dirty="0" err="1" smtClean="0">
                <a:solidFill>
                  <a:schemeClr val="tx1"/>
                </a:solidFill>
              </a:rPr>
              <a:t>agg.fit</a:t>
            </a:r>
            <a:r>
              <a:rPr lang="en-US" dirty="0" smtClean="0">
                <a:solidFill>
                  <a:schemeClr val="tx1"/>
                </a:solidFill>
              </a:rPr>
              <a:t>(X1</a:t>
            </a:r>
            <a:r>
              <a:rPr lang="en-US" dirty="0">
                <a:solidFill>
                  <a:schemeClr val="tx1"/>
                </a:solidFill>
              </a:rPr>
              <a:t>)</a:t>
            </a:r>
          </a:p>
          <a:p>
            <a:pPr marL="596900" lvl="1" indent="0">
              <a:buNone/>
            </a:pPr>
            <a:r>
              <a:rPr lang="en-US" dirty="0" smtClean="0">
                <a:solidFill>
                  <a:schemeClr val="tx1"/>
                </a:solidFill>
              </a:rPr>
              <a:t>		</a:t>
            </a:r>
            <a:r>
              <a:rPr lang="en-US" dirty="0" err="1" smtClean="0">
                <a:solidFill>
                  <a:schemeClr val="tx1"/>
                </a:solidFill>
              </a:rPr>
              <a:t>y_predict</a:t>
            </a:r>
            <a:r>
              <a:rPr lang="en-US" dirty="0" smtClean="0">
                <a:solidFill>
                  <a:schemeClr val="tx1"/>
                </a:solidFill>
              </a:rPr>
              <a:t>=</a:t>
            </a:r>
            <a:r>
              <a:rPr lang="en-US" dirty="0" err="1" smtClean="0">
                <a:solidFill>
                  <a:schemeClr val="tx1"/>
                </a:solidFill>
              </a:rPr>
              <a:t>agg.predict</a:t>
            </a:r>
            <a:r>
              <a:rPr lang="en-US" dirty="0" smtClean="0">
                <a:solidFill>
                  <a:schemeClr val="tx1"/>
                </a:solidFill>
              </a:rPr>
              <a:t>(X2</a:t>
            </a:r>
            <a:r>
              <a:rPr lang="en-US" dirty="0">
                <a:solidFill>
                  <a:schemeClr val="tx1"/>
                </a:solidFill>
              </a:rPr>
              <a:t>)</a:t>
            </a:r>
          </a:p>
          <a:p>
            <a:endParaRPr lang="en-US" b="1"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46</a:t>
            </a:fld>
            <a:endParaRPr lang="vi"/>
          </a:p>
        </p:txBody>
      </p:sp>
    </p:spTree>
    <p:extLst>
      <p:ext uri="{BB962C8B-B14F-4D97-AF65-F5344CB8AC3E}">
        <p14:creationId xmlns:p14="http://schemas.microsoft.com/office/powerpoint/2010/main" val="1924213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Clr>
                <a:schemeClr val="dk1"/>
              </a:buClr>
              <a:buSzPts val="1100"/>
              <a:buFont typeface="Arial"/>
              <a:buNone/>
            </a:pPr>
            <a:r>
              <a:rPr lang="vi" sz="3000" b="1" dirty="0">
                <a:solidFill>
                  <a:srgbClr val="090800"/>
                </a:solidFill>
              </a:rPr>
              <a:t>Learning Recap</a:t>
            </a:r>
            <a:endParaRPr sz="3000" b="1" dirty="0">
              <a:solidFill>
                <a:srgbClr val="090800"/>
              </a:solidFill>
            </a:endParaRPr>
          </a:p>
        </p:txBody>
      </p:sp>
      <p:sp>
        <p:nvSpPr>
          <p:cNvPr id="284" name="Google Shape;284;p51"/>
          <p:cNvSpPr txBox="1">
            <a:spLocks noGrp="1"/>
          </p:cNvSpPr>
          <p:nvPr>
            <p:ph type="body" idx="1"/>
          </p:nvPr>
        </p:nvSpPr>
        <p:spPr>
          <a:xfrm>
            <a:off x="1053500" y="1512075"/>
            <a:ext cx="6804300" cy="3056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vi" sz="2000" dirty="0">
                <a:solidFill>
                  <a:schemeClr val="dk1"/>
                </a:solidFill>
              </a:rPr>
              <a:t>In this section, we </a:t>
            </a:r>
            <a:r>
              <a:rPr lang="vi" sz="2000" dirty="0" smtClean="0">
                <a:solidFill>
                  <a:schemeClr val="dk1"/>
                </a:solidFill>
              </a:rPr>
              <a:t>discussed</a:t>
            </a:r>
            <a:r>
              <a:rPr lang="vi" sz="2000" dirty="0">
                <a:solidFill>
                  <a:schemeClr val="dk1"/>
                </a:solidFill>
              </a:rPr>
              <a:t>:</a:t>
            </a:r>
            <a:endParaRPr sz="2000" dirty="0">
              <a:solidFill>
                <a:schemeClr val="dk1"/>
              </a:solidFill>
            </a:endParaRPr>
          </a:p>
          <a:p>
            <a:pPr marL="0" lvl="0" indent="0" algn="l" rtl="0">
              <a:lnSpc>
                <a:spcPct val="150000"/>
              </a:lnSpc>
              <a:spcBef>
                <a:spcPts val="500"/>
              </a:spcBef>
              <a:spcAft>
                <a:spcPts val="0"/>
              </a:spcAft>
              <a:buClr>
                <a:schemeClr val="dk1"/>
              </a:buClr>
              <a:buSzPts val="1100"/>
              <a:buFont typeface="Arial"/>
              <a:buNone/>
            </a:pPr>
            <a:r>
              <a:rPr lang="vi" sz="2000" dirty="0">
                <a:solidFill>
                  <a:schemeClr val="dk1"/>
                </a:solidFill>
              </a:rPr>
              <a:t>- Hierarchical Agglomerative Clustering</a:t>
            </a:r>
            <a:endParaRPr sz="2000" dirty="0">
              <a:solidFill>
                <a:schemeClr val="dk1"/>
              </a:solidFill>
            </a:endParaRPr>
          </a:p>
          <a:p>
            <a:pPr marL="0" lvl="0" indent="0" algn="l" rtl="0">
              <a:lnSpc>
                <a:spcPct val="150000"/>
              </a:lnSpc>
              <a:spcBef>
                <a:spcPts val="500"/>
              </a:spcBef>
              <a:spcAft>
                <a:spcPts val="0"/>
              </a:spcAft>
              <a:buClr>
                <a:schemeClr val="dk1"/>
              </a:buClr>
              <a:buSzPts val="1100"/>
              <a:buFont typeface="Arial"/>
              <a:buNone/>
            </a:pPr>
            <a:r>
              <a:rPr lang="vi" sz="2000" dirty="0">
                <a:solidFill>
                  <a:schemeClr val="dk1"/>
                </a:solidFill>
              </a:rPr>
              <a:t>- Stopping conditions</a:t>
            </a:r>
            <a:endParaRPr sz="2000" dirty="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dirty="0">
                <a:solidFill>
                  <a:schemeClr val="dk1"/>
                </a:solidFill>
              </a:rPr>
              <a:t>- Linkage types</a:t>
            </a:r>
            <a:endParaRPr sz="2000" dirty="0">
              <a:solidFill>
                <a:schemeClr val="dk1"/>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47</a:t>
            </a:fld>
            <a:endParaRPr lang="vi"/>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61" name="Google Shape;61;p14"/>
          <p:cNvPicPr preferRelativeResize="0"/>
          <p:nvPr/>
        </p:nvPicPr>
        <p:blipFill rotWithShape="1">
          <a:blip r:embed="rId3">
            <a:alphaModFix/>
          </a:blip>
          <a:srcRect l="1769" t="22922" r="15946"/>
          <a:stretch/>
        </p:blipFill>
        <p:spPr>
          <a:xfrm>
            <a:off x="460425" y="1017725"/>
            <a:ext cx="783746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67" name="Google Shape;67;p15"/>
          <p:cNvPicPr preferRelativeResize="0"/>
          <p:nvPr/>
        </p:nvPicPr>
        <p:blipFill rotWithShape="1">
          <a:blip r:embed="rId3">
            <a:alphaModFix/>
          </a:blip>
          <a:srcRect l="1291" t="23206" r="15941"/>
          <a:stretch/>
        </p:blipFill>
        <p:spPr>
          <a:xfrm>
            <a:off x="363100" y="1083375"/>
            <a:ext cx="7786933" cy="40601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73" name="Google Shape;73;p16"/>
          <p:cNvPicPr preferRelativeResize="0"/>
          <p:nvPr/>
        </p:nvPicPr>
        <p:blipFill rotWithShape="1">
          <a:blip r:embed="rId3">
            <a:alphaModFix/>
          </a:blip>
          <a:srcRect l="1775" t="22922" r="16418"/>
          <a:stretch/>
        </p:blipFill>
        <p:spPr>
          <a:xfrm>
            <a:off x="387875" y="1017725"/>
            <a:ext cx="7791409"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79" name="Google Shape;79;p17"/>
          <p:cNvPicPr preferRelativeResize="0"/>
          <p:nvPr/>
        </p:nvPicPr>
        <p:blipFill rotWithShape="1">
          <a:blip r:embed="rId3">
            <a:alphaModFix/>
          </a:blip>
          <a:srcRect l="1451" t="23494" r="16101"/>
          <a:stretch/>
        </p:blipFill>
        <p:spPr>
          <a:xfrm>
            <a:off x="449875" y="1017725"/>
            <a:ext cx="7911593" cy="41257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500"/>
              </a:spcAft>
              <a:buNone/>
            </a:pPr>
            <a:r>
              <a:rPr lang="vi" sz="3000" b="1" dirty="0"/>
              <a:t>Hierarchical Agglomerative Clustering</a:t>
            </a:r>
            <a:endParaRPr sz="3000" b="1" dirty="0"/>
          </a:p>
        </p:txBody>
      </p:sp>
      <p:pic>
        <p:nvPicPr>
          <p:cNvPr id="85" name="Google Shape;85;p18"/>
          <p:cNvPicPr preferRelativeResize="0"/>
          <p:nvPr/>
        </p:nvPicPr>
        <p:blipFill rotWithShape="1">
          <a:blip r:embed="rId3">
            <a:alphaModFix/>
          </a:blip>
          <a:srcRect l="1612" t="23494" r="16103"/>
          <a:stretch/>
        </p:blipFill>
        <p:spPr>
          <a:xfrm>
            <a:off x="425050" y="1070975"/>
            <a:ext cx="7794223" cy="4072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633</Words>
  <Application>Microsoft Office PowerPoint</Application>
  <PresentationFormat>On-screen Show (16:9)</PresentationFormat>
  <Paragraphs>137</Paragraphs>
  <Slides>47</Slides>
  <Notes>42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47</vt:i4>
      </vt:variant>
    </vt:vector>
  </HeadingPairs>
  <TitlesOfParts>
    <vt:vector size="49" baseType="lpstr">
      <vt:lpstr>Arial</vt:lpstr>
      <vt:lpstr>Simple Light</vt:lpstr>
      <vt:lpstr>Common clustering algorithms</vt:lpstr>
      <vt:lpstr>Hierarchical Agglomerative Clustering</vt:lpstr>
      <vt:lpstr>Learning Goal</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Agglomerative Clustering</vt:lpstr>
      <vt:lpstr>Hierarchical Linkage Types</vt:lpstr>
      <vt:lpstr>Hierarchical Linkage Types</vt:lpstr>
      <vt:lpstr>Hierarchical Linkage Types</vt:lpstr>
      <vt:lpstr>Hierarchical Linkage Types</vt:lpstr>
      <vt:lpstr>Hierarchical Linkage Types</vt:lpstr>
      <vt:lpstr>Hierarchical Linkage Types</vt:lpstr>
      <vt:lpstr>Hierarchical Linkage Types</vt:lpstr>
      <vt:lpstr>Hierarchical Linkage Types</vt:lpstr>
      <vt:lpstr>Agglomerative Clustering: The Syntax</vt:lpstr>
      <vt:lpstr>Summary</vt:lpstr>
      <vt:lpstr>Summary</vt:lpstr>
      <vt:lpstr>Summary</vt:lpstr>
      <vt:lpstr>Summary</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Hierarchical Agglomerative Clustering</dc:title>
  <cp:lastModifiedBy>Ngô Đăng Hà An</cp:lastModifiedBy>
  <cp:revision>12</cp:revision>
  <dcterms:modified xsi:type="dcterms:W3CDTF">2022-12-15T09:38:48Z</dcterms:modified>
</cp:coreProperties>
</file>